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257" r:id="rId3"/>
    <p:sldId id="259" r:id="rId4"/>
    <p:sldId id="263" r:id="rId5"/>
    <p:sldId id="286" r:id="rId6"/>
    <p:sldId id="283" r:id="rId7"/>
    <p:sldId id="284" r:id="rId8"/>
    <p:sldId id="289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9E9"/>
    <a:srgbClr val="0000FF"/>
    <a:srgbClr val="261CF6"/>
    <a:srgbClr val="FFCC00"/>
    <a:srgbClr val="FF9900"/>
    <a:srgbClr val="CC6600"/>
    <a:srgbClr val="CC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0114DB-7181-4B4B-8915-06C99E8D211F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2D7478-A186-44A5-97AB-D8E79583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9049-43B9-4AC3-B5DE-885472128E73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91B0-46B4-4047-9B4B-C52FCA64A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01FF-58C0-4EE3-9A1F-D9589177422B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7948-0278-4CA7-8C01-587F555A6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5947-FC1F-4A6F-B80A-B01E56A22627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1CD4-D5DA-443B-9E04-20F95705D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E918-894D-4E8A-B21F-8C1AAF37C9E0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2EAD-6570-47BC-844F-F602D6A8B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9EAA-B923-4AC4-8AB4-D147ABF56ADD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14F8-68C7-4475-8AEF-162B4AD3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C65E-0EDC-46DB-8E77-2D53B7EF003A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0ECE-D06C-40FB-A56E-153A148DA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88AE-F790-449B-9D0C-D244EC92D9BA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E64C-8626-4313-8EF1-DC1991D9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D159-975F-44F3-A696-702B899B2464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80A7-6BB3-4B34-9D9F-4A23ACAC7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D980-29A4-4303-AE06-A9C73D8C3E91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10B0-C4B7-4FCB-8821-40B64CCA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CF4C-3783-444D-9C5A-399484759ADE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A033-AE49-4B12-9280-81719180D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7C05-CD26-4969-B530-9EC01B3BF616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5DCC-AD1C-43DE-B042-76BDFEDF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5E0D84-8EBF-4E22-9E53-C7ED7AF4BF3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3CD23-98D8-466F-83B0-AD471D75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6.pn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619250" y="5157788"/>
            <a:ext cx="6400800" cy="9779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dirty="0" smtClean="0">
                <a:solidFill>
                  <a:srgbClr val="3229E9"/>
                </a:solidFill>
              </a:rPr>
              <a:t>Загальношкільна батьківська конференція</a:t>
            </a:r>
          </a:p>
          <a:p>
            <a:pPr eaLnBrk="1" hangingPunct="1">
              <a:defRPr/>
            </a:pPr>
            <a:r>
              <a:rPr lang="uk-UA" sz="2000" dirty="0" smtClean="0">
                <a:solidFill>
                  <a:srgbClr val="3229E9"/>
                </a:solidFill>
              </a:rPr>
              <a:t>Криворізької загальноосвітньої школи І-ІІІ ступенів №125</a:t>
            </a:r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14338" name="Picture 2" descr="C:\Users\user\Desktop\School_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54721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0472" cy="4176463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Державно-</a:t>
            </a:r>
            <a:r>
              <a:rPr lang="ru-RU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громадське</a:t>
            </a: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упр</a:t>
            </a:r>
            <a:r>
              <a:rPr lang="uk-UA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авління</a:t>
            </a:r>
            <a:r>
              <a:rPr lang="uk-UA" sz="24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br>
              <a:rPr lang="uk-UA" sz="24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</a:br>
            <a:r>
              <a:rPr lang="uk-UA" sz="24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в системі управління та управлінській </a:t>
            </a:r>
            <a:br>
              <a:rPr lang="uk-UA" sz="24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</a:br>
            <a:r>
              <a:rPr lang="uk-UA" sz="24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діяльності школи</a:t>
            </a:r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WOMN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644900"/>
            <a:ext cx="23304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4925" y="908050"/>
            <a:ext cx="2519363" cy="1917700"/>
          </a:xfrm>
          <a:prstGeom prst="cloudCallout">
            <a:avLst>
              <a:gd name="adj1" fmla="val 1705"/>
              <a:gd name="adj2" fmla="val 91819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dirty="0" err="1"/>
              <a:t>нове</a:t>
            </a:r>
            <a:r>
              <a:rPr lang="ru-RU" sz="1600" dirty="0"/>
              <a:t> в </a:t>
            </a:r>
            <a:r>
              <a:rPr lang="ru-RU" sz="1600" dirty="0" err="1"/>
              <a:t>управл</a:t>
            </a:r>
            <a:r>
              <a:rPr lang="uk-UA" sz="1600" dirty="0"/>
              <a:t>і</a:t>
            </a:r>
            <a:r>
              <a:rPr lang="ru-RU" sz="1600" dirty="0" err="1"/>
              <a:t>нні</a:t>
            </a:r>
            <a:r>
              <a:rPr lang="ru-RU" sz="1600" dirty="0"/>
              <a:t>  </a:t>
            </a:r>
            <a:r>
              <a:rPr lang="ru-RU" sz="1600" dirty="0"/>
              <a:t>на мою голову…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2487613" y="1512888"/>
            <a:ext cx="2520950" cy="1916112"/>
          </a:xfrm>
          <a:prstGeom prst="cloudCallout">
            <a:avLst>
              <a:gd name="adj1" fmla="val -84602"/>
              <a:gd name="adj2" fmla="val 61462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000000"/>
                </a:solidFill>
                <a:cs typeface="Arial" charset="0"/>
              </a:rPr>
              <a:t>Вони будуть громадськістю вирішувати,</a:t>
            </a:r>
            <a:br>
              <a:rPr lang="ru-RU" sz="1600">
                <a:solidFill>
                  <a:srgbClr val="000000"/>
                </a:solidFill>
                <a:cs typeface="Arial" charset="0"/>
              </a:rPr>
            </a:br>
            <a:r>
              <a:rPr lang="ru-RU" sz="1600">
                <a:solidFill>
                  <a:srgbClr val="000000"/>
                </a:solidFill>
                <a:cs typeface="Arial" charset="0"/>
              </a:rPr>
              <a:t> а я перед державою відповідати…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554288" y="3438525"/>
            <a:ext cx="3660775" cy="1916113"/>
          </a:xfrm>
          <a:prstGeom prst="cloudCallout">
            <a:avLst>
              <a:gd name="adj1" fmla="val -94269"/>
              <a:gd name="adj2" fmla="val -33223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Мені б розібратися з тими органами управління, які вже є….</a:t>
            </a:r>
            <a:endParaRPr lang="ru-RU" sz="16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594100" y="5292725"/>
            <a:ext cx="4103688" cy="1414463"/>
          </a:xfrm>
          <a:prstGeom prst="cloudCallout">
            <a:avLst>
              <a:gd name="adj1" fmla="val -83467"/>
              <a:gd name="adj2" fmla="val -87074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Знову </a:t>
            </a:r>
            <a:r>
              <a:rPr lang="uk-UA" sz="1600" dirty="0"/>
              <a:t>і</a:t>
            </a:r>
            <a:r>
              <a:rPr lang="uk-UA" sz="1600" dirty="0"/>
              <a:t>гри з управлінням…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Скільки вже їх було….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123\Desktop\ДОКУМЕНТЫ 1 комп\КЛИПАРТЫ\Клипарты Горбушка\Рамки, стенды\TN_BOS014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3276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123\Desktop\титул лекции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165100"/>
            <a:ext cx="297973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OFFIC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9" r="16254"/>
          <a:stretch>
            <a:fillRect/>
          </a:stretch>
        </p:blipFill>
        <p:spPr bwMode="auto">
          <a:xfrm>
            <a:off x="7600950" y="3068638"/>
            <a:ext cx="154305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5327650" y="66675"/>
            <a:ext cx="3816350" cy="1700213"/>
          </a:xfrm>
          <a:prstGeom prst="cloudCallout">
            <a:avLst>
              <a:gd name="adj1" fmla="val 40072"/>
              <a:gd name="adj2" fmla="val 147930"/>
            </a:avLst>
          </a:prstGeom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ru-RU" sz="1600" b="1" i="1">
                <a:solidFill>
                  <a:srgbClr val="000000"/>
                </a:solidFill>
                <a:cs typeface="Arial" charset="0"/>
              </a:rPr>
              <a:t>А може в цій формі управління  буде глузд! </a:t>
            </a:r>
          </a:p>
          <a:p>
            <a:pPr algn="r"/>
            <a:r>
              <a:rPr lang="ru-RU" sz="1600" b="1" i="1">
                <a:solidFill>
                  <a:srgbClr val="000000"/>
                </a:solidFill>
                <a:cs typeface="Arial" charset="0"/>
              </a:rPr>
              <a:t>Та для цього треба:</a:t>
            </a:r>
          </a:p>
          <a:p>
            <a:pPr algn="r"/>
            <a:endParaRPr lang="ru-RU" sz="1600" b="1" i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624263" y="1814513"/>
            <a:ext cx="4433887" cy="1293812"/>
            <a:chOff x="3624064" y="1813889"/>
            <a:chExt cx="4434141" cy="1294611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624064" y="1813889"/>
              <a:ext cx="4434141" cy="1294611"/>
            </a:xfrm>
            <a:prstGeom prst="cloudCallout">
              <a:avLst>
                <a:gd name="adj1" fmla="val 59665"/>
                <a:gd name="adj2" fmla="val 6864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осмислити й зрозуміти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, </a:t>
              </a:r>
            </a:p>
            <a:p>
              <a:pPr algn="ctr"/>
              <a:r>
                <a:rPr lang="ru-RU" sz="1600" b="1">
                  <a:solidFill>
                    <a:schemeClr val="tx1"/>
                  </a:solidFill>
                  <a:cs typeface="Arial" charset="0"/>
                </a:rPr>
                <a:t>для чого це треба-</a:t>
              </a:r>
            </a:p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державно-громадське управління!</a:t>
              </a:r>
            </a:p>
          </p:txBody>
        </p:sp>
        <p:pic>
          <p:nvPicPr>
            <p:cNvPr id="16401" name="Picture 2" descr="C:\Users\123\Desktop\ДОКУМЕНТЫ 1 комп\КЛИПАРТЫ\Клипарты Горбушка\Символы\attenzione_rotondo_archi_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6856" y="1820677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2597150" y="3141663"/>
            <a:ext cx="4968875" cy="1209675"/>
            <a:chOff x="2597816" y="3140967"/>
            <a:chExt cx="4968552" cy="1211005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597816" y="3140967"/>
              <a:ext cx="4968552" cy="1211005"/>
            </a:xfrm>
            <a:prstGeom prst="cloudCallout">
              <a:avLst>
                <a:gd name="adj1" fmla="val 76715"/>
                <a:gd name="adj2" fmla="val -3645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 Уявити </a:t>
              </a:r>
              <a:r>
                <a:rPr lang="ru-RU" sz="1600" b="1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позиції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 , які буде посідати державно-громадське управління</a:t>
              </a:r>
            </a:p>
            <a:p>
              <a:pPr algn="ctr"/>
              <a:r>
                <a:rPr lang="ru-RU" sz="1600" b="1">
                  <a:solidFill>
                    <a:schemeClr val="tx1"/>
                  </a:solidFill>
                  <a:cs typeface="Arial" charset="0"/>
                </a:rPr>
                <a:t>в цілісній системі управління 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школою!</a:t>
              </a:r>
            </a:p>
          </p:txBody>
        </p:sp>
        <p:pic>
          <p:nvPicPr>
            <p:cNvPr id="16399" name="Picture 2" descr="C:\Users\123\Desktop\ДОКУМЕНТЫ 1 комп\КЛИПАРТЫ\Клипарты Горбушка\Символы\attenzione_rotondo_archi_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7816" y="3365469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590675" y="4392613"/>
            <a:ext cx="5448300" cy="1152525"/>
            <a:chOff x="1589932" y="4392814"/>
            <a:chExt cx="5448944" cy="1152128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589932" y="4392814"/>
              <a:ext cx="5448944" cy="1152128"/>
            </a:xfrm>
            <a:prstGeom prst="cloudCallout">
              <a:avLst>
                <a:gd name="adj1" fmla="val 65746"/>
                <a:gd name="adj2" fmla="val -7596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1600">
                <a:solidFill>
                  <a:schemeClr val="tx1"/>
                </a:solidFill>
                <a:cs typeface="Arial" charset="0"/>
                <a:sym typeface="Wingdings 2" pitchFamily="18" charset="2"/>
              </a:endParaRPr>
            </a:p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 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Спроектувати </a:t>
              </a:r>
              <a:r>
                <a:rPr lang="ru-RU" sz="1600" b="1">
                  <a:solidFill>
                    <a:schemeClr val="tx1"/>
                  </a:solidFill>
                  <a:cs typeface="Arial" charset="0"/>
                </a:rPr>
                <a:t>ясну, чітку і зрозумілу  всім модель компетенцій  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органів державно-громадського управління!</a:t>
              </a:r>
            </a:p>
            <a:p>
              <a:pPr algn="ctr"/>
              <a:endParaRPr lang="ru-RU" sz="160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6397" name="Picture 2" descr="C:\Users\123\Desktop\ДОКУМЕНТЫ 1 комп\КЛИПАРТЫ\Клипарты Горбушка\Символы\attenzione_rotondo_archi_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7928" y="4587878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519113" y="5619750"/>
            <a:ext cx="5921375" cy="1152525"/>
            <a:chOff x="518592" y="5620072"/>
            <a:chExt cx="5922404" cy="115212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518592" y="5620072"/>
              <a:ext cx="5922404" cy="1152128"/>
            </a:xfrm>
            <a:prstGeom prst="cloudCallout">
              <a:avLst>
                <a:gd name="adj1" fmla="val 74206"/>
                <a:gd name="adj2" fmla="val -18539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 зрозуміти, як </a:t>
              </a:r>
              <a:r>
                <a:rPr lang="ru-RU" sz="1600" b="1">
                  <a:solidFill>
                    <a:schemeClr val="tx1"/>
                  </a:solidFill>
                  <a:cs typeface="Arial" charset="0"/>
                </a:rPr>
                <a:t>оцінювати ефективність 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роботи органів державно-громадського управління</a:t>
              </a:r>
            </a:p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 в нашому закладі!</a:t>
              </a:r>
            </a:p>
          </p:txBody>
        </p:sp>
        <p:pic>
          <p:nvPicPr>
            <p:cNvPr id="16395" name="Picture 2" descr="C:\Users\123\Desktop\ДОКУМЕНТЫ 1 комп\КЛИПАРТЫ\Клипарты Горбушка\Символы\attenzione_rotondo_archi_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1560" y="5809697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3" name="Picture 2" descr="C:\Users\user\Desktop\100_89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8" y="185738"/>
            <a:ext cx="29797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\Desktop\закр сист.jpg"/>
          <p:cNvPicPr>
            <a:picLocks noChangeAspect="1" noChangeArrowheads="1"/>
          </p:cNvPicPr>
          <p:nvPr/>
        </p:nvPicPr>
        <p:blipFill>
          <a:blip r:embed="rId2"/>
          <a:srcRect l="1060" t="24646" r="56667" b="17979"/>
          <a:stretch>
            <a:fillRect/>
          </a:stretch>
        </p:blipFill>
        <p:spPr bwMode="auto">
          <a:xfrm>
            <a:off x="1055688" y="1481138"/>
            <a:ext cx="22082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644525" y="100013"/>
            <a:ext cx="8485188" cy="808037"/>
            <a:chOff x="1898162" y="1793967"/>
            <a:chExt cx="8486119" cy="969302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1898162" y="1813010"/>
              <a:ext cx="8486119" cy="950259"/>
            </a:xfrm>
            <a:prstGeom prst="cloudCallout">
              <a:avLst>
                <a:gd name="adj1" fmla="val 14359"/>
                <a:gd name="adj2" fmla="val -14003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Зрозуміти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,  </a:t>
              </a:r>
              <a:r>
                <a:rPr lang="ru-RU" sz="1600" b="1">
                  <a:solidFill>
                    <a:schemeClr val="tx1"/>
                  </a:solidFill>
                  <a:cs typeface="Arial" charset="0"/>
                </a:rPr>
                <a:t>для чого треба державно-громадське управління нашому закладу!!!</a:t>
              </a:r>
            </a:p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ru-RU" sz="1600" b="1">
                  <a:solidFill>
                    <a:schemeClr val="tx1"/>
                  </a:solidFill>
                  <a:cs typeface="Arial" charset="0"/>
                </a:rPr>
                <a:t> </a:t>
              </a:r>
              <a:endParaRPr lang="ru-RU" sz="160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7455" name="Picture 2" descr="C:\Users\123\Desktop\ДОКУМЕНТЫ 1 комп\КЛИПАРТЫ\Клипарты Горбушка\Символы\attenzione_rotondo_archi_0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0141" y="1793967"/>
              <a:ext cx="762000" cy="92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563" y="903288"/>
            <a:ext cx="4741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Якщо стояти на позиціях закритості школи як системи,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275" y="3725863"/>
            <a:ext cx="47466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то необхідності  в державно-громадському управлінні немає, оскільки для функціонування закладу  достатньо тільки адміністративних форм управління.</a:t>
            </a:r>
          </a:p>
        </p:txBody>
      </p:sp>
      <p:pic>
        <p:nvPicPr>
          <p:cNvPr id="11" name="Picture 2" descr="C:\Users\123\Desktop\ДОКУМЕНТЫ 1 комп\КЛИПАРТЫ\Клипарты Горбушка\Город, здания\APARTMNT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2609" y="5850025"/>
            <a:ext cx="750671" cy="870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23" name="Picture 3" descr="C:\Users\123\Desktop\ДОКУМЕНТЫ 1 комп\КЛИПАРТЫ\Клипарты Горбушка\Город, здания\APARTMNT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5894388"/>
            <a:ext cx="69373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Стрелка вправо 8"/>
          <p:cNvGrpSpPr>
            <a:grpSpLocks/>
          </p:cNvGrpSpPr>
          <p:nvPr/>
        </p:nvGrpSpPr>
        <p:grpSpPr bwMode="auto">
          <a:xfrm>
            <a:off x="1895475" y="6065838"/>
            <a:ext cx="671513" cy="536575"/>
            <a:chOff x="1194" y="3821"/>
            <a:chExt cx="423" cy="338"/>
          </a:xfrm>
        </p:grpSpPr>
        <p:pic>
          <p:nvPicPr>
            <p:cNvPr id="17452" name="Стрелка вправо 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4" y="3821"/>
              <a:ext cx="42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3" name="Text Box 9"/>
            <p:cNvSpPr txBox="1">
              <a:spLocks noChangeArrowheads="1"/>
            </p:cNvSpPr>
            <p:nvPr/>
          </p:nvSpPr>
          <p:spPr bwMode="auto">
            <a:xfrm>
              <a:off x="1230" y="3906"/>
              <a:ext cx="2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Стрелка вправо 13"/>
          <p:cNvGrpSpPr>
            <a:grpSpLocks/>
          </p:cNvGrpSpPr>
          <p:nvPr/>
        </p:nvGrpSpPr>
        <p:grpSpPr bwMode="auto">
          <a:xfrm>
            <a:off x="3108325" y="6065838"/>
            <a:ext cx="671513" cy="536575"/>
            <a:chOff x="1958" y="3821"/>
            <a:chExt cx="423" cy="338"/>
          </a:xfrm>
        </p:grpSpPr>
        <p:pic>
          <p:nvPicPr>
            <p:cNvPr id="17450" name="Стрелка вправо 1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58" y="3821"/>
              <a:ext cx="42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1" name="Text Box 12"/>
            <p:cNvSpPr txBox="1">
              <a:spLocks noChangeArrowheads="1"/>
            </p:cNvSpPr>
            <p:nvPr/>
          </p:nvSpPr>
          <p:spPr bwMode="auto">
            <a:xfrm>
              <a:off x="1994" y="3906"/>
              <a:ext cx="2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08513" y="936625"/>
            <a:ext cx="194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якщо розуміти навчальний заклад як відкриту систему,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635375" y="5873750"/>
            <a:ext cx="914400" cy="917575"/>
            <a:chOff x="3635896" y="5873942"/>
            <a:chExt cx="914400" cy="917730"/>
          </a:xfrm>
        </p:grpSpPr>
        <p:pic>
          <p:nvPicPr>
            <p:cNvPr id="27" name="Picture 2" descr="C:\Users\123\Desktop\ДОКУМЕНТЫ 1 комп\КЛИПАРТЫ\Клипарты Горбушка\Город, здания\APARTMNT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24225" y="5873942"/>
              <a:ext cx="750671" cy="870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17449" name="Picture 8" descr="C:\Users\123\Desktop\ДОКУМЕНТЫ 1 комп\КЛИПАРТЫ\Клипарты Горбушка\Символы\educ0005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5896" y="5877272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6732588" y="784225"/>
            <a:ext cx="2252662" cy="2008188"/>
            <a:chOff x="5346463" y="1902151"/>
            <a:chExt cx="2252936" cy="2007693"/>
          </a:xfrm>
        </p:grpSpPr>
        <p:pic>
          <p:nvPicPr>
            <p:cNvPr id="17443" name="Picture 3" descr="C:\Users\123\Desktop\ДОКУМЕНТЫ 1 комп\КЛИПАРТЫ\Клипарты Горбушка\Город, здания\APARTMNT.bm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56176" y="2420888"/>
              <a:ext cx="979531" cy="113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4" name="Picture 10" descr="C:\Users\123\Desktop\ДОКУМЕНТЫ 1 комп\КЛИПАРТЫ\Клипарты Горбушка\Стрелки\ARR288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2160" y="1902151"/>
              <a:ext cx="1037559" cy="734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Picture 10" descr="C:\Users\123\Desktop\ДОКУМЕНТЫ 1 комп\КЛИПАРТЫ\Клипарты Горбушка\Стрелки\ARR288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576945">
              <a:off x="5971450" y="3175083"/>
              <a:ext cx="1037559" cy="734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6" name="Picture 11" descr="C:\Users\123\Desktop\ДОКУМЕНТЫ 1 комп\КЛИПАРТЫ\Клипарты Горбушка\Стрелки\ARR287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27895">
              <a:off x="6914488" y="2429364"/>
              <a:ext cx="684911" cy="75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7" name="Picture 11" descr="C:\Users\123\Desktop\ДОКУМЕНТЫ 1 комп\КЛИПАРТЫ\Клипарты Горбушка\Стрелки\ARR287.jp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17725" flipH="1" flipV="1">
              <a:off x="5346463" y="2651175"/>
              <a:ext cx="762260" cy="60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3" name="Picture 13" descr="C:\Users\123\Desktop\ДОКУМЕНТЫ 1 комп\КЛИПАРТЫ\Клипарты Горбушка\Бизнес и графики\SBUSSMAN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7550" y="31257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273550" y="3700463"/>
            <a:ext cx="4824413" cy="2103437"/>
            <a:chOff x="4273296" y="3700272"/>
            <a:chExt cx="4824202" cy="2103120"/>
          </a:xfrm>
        </p:grpSpPr>
        <p:grpSp>
          <p:nvGrpSpPr>
            <p:cNvPr id="17437" name="Группа 24"/>
            <p:cNvGrpSpPr>
              <a:grpSpLocks/>
            </p:cNvGrpSpPr>
            <p:nvPr/>
          </p:nvGrpSpPr>
          <p:grpSpPr bwMode="auto">
            <a:xfrm>
              <a:off x="4273296" y="3700272"/>
              <a:ext cx="4824202" cy="2103120"/>
              <a:chOff x="4250155" y="4483126"/>
              <a:chExt cx="4824202" cy="210312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4572404" y="4819625"/>
                <a:ext cx="4501953" cy="119996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/>
                <a:r>
                  <a:rPr lang="ru-RU" b="1">
                    <a:solidFill>
                      <a:srgbClr val="000000"/>
                    </a:solidFill>
                    <a:cs typeface="Arial" charset="0"/>
                  </a:rPr>
                  <a:t>державно-громадське управління виступає </a:t>
                </a:r>
                <a:br>
                  <a:rPr lang="ru-RU" b="1">
                    <a:solidFill>
                      <a:srgbClr val="000000"/>
                    </a:solidFill>
                    <a:cs typeface="Arial" charset="0"/>
                  </a:rPr>
                </a:br>
                <a:r>
                  <a:rPr lang="ru-RU" b="1">
                    <a:solidFill>
                      <a:srgbClr val="000000"/>
                    </a:solidFill>
                    <a:cs typeface="Arial" charset="0"/>
                  </a:rPr>
                  <a:t>як ФАКТОР РОЗВИТКУ</a:t>
                </a:r>
                <a:br>
                  <a:rPr lang="ru-RU" b="1">
                    <a:solidFill>
                      <a:srgbClr val="000000"/>
                    </a:solidFill>
                    <a:cs typeface="Arial" charset="0"/>
                  </a:rPr>
                </a:br>
                <a:r>
                  <a:rPr lang="ru-RU" b="1">
                    <a:solidFill>
                      <a:srgbClr val="000000"/>
                    </a:solidFill>
                    <a:cs typeface="Arial" charset="0"/>
                  </a:rPr>
                  <a:t>навчального закладу</a:t>
                </a:r>
              </a:p>
            </p:txBody>
          </p:sp>
          <p:grpSp>
            <p:nvGrpSpPr>
              <p:cNvPr id="17440" name="Овал 42"/>
              <p:cNvGrpSpPr>
                <a:grpSpLocks/>
              </p:cNvGrpSpPr>
              <p:nvPr/>
            </p:nvGrpSpPr>
            <p:grpSpPr bwMode="auto">
              <a:xfrm>
                <a:off x="4250155" y="4483126"/>
                <a:ext cx="1572768" cy="2103120"/>
                <a:chOff x="4273296" y="3700272"/>
                <a:chExt cx="1572768" cy="2103120"/>
              </a:xfrm>
            </p:grpSpPr>
            <p:pic>
              <p:nvPicPr>
                <p:cNvPr id="17441" name="Овал 42"/>
                <p:cNvPicPr>
                  <a:picLocks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273296" y="3700272"/>
                  <a:ext cx="1572768" cy="2103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8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740001" y="4252639"/>
                  <a:ext cx="588937" cy="609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/>
                  <a:ext uri="{91240B29-F687-4F45-9708-019B960494DF}"/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ru-RU" sz="7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Heavy" pitchFamily="34" charset="0"/>
                      <a:ea typeface="Batang" pitchFamily="18" charset="-127"/>
                      <a:cs typeface="Verdana" pitchFamily="34" charset="0"/>
                    </a:rPr>
                    <a:t>!</a:t>
                  </a:r>
                </a:p>
              </p:txBody>
            </p:sp>
          </p:grpSp>
        </p:grpSp>
        <p:pic>
          <p:nvPicPr>
            <p:cNvPr id="17438" name="Picture 15" descr="C:\Users\123\Desktop\ДОКУМЕНТЫ 1 комп\КЛИПАРТЫ\Клипарты Горбушка\Диаграммы\FEV_CHAR.jpg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7355" y="4235143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2" name="Picture 2" descr="C:\Users\123\Desktop\ДОКУМЕНТЫ 1 комп\КЛИПАРТЫ\Клипарты Горбушка\Город, здания\APARTMNT.b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118725" y="6461125"/>
            <a:ext cx="4397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57713" y="2386013"/>
            <a:ext cx="4530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то</a:t>
            </a:r>
            <a:r>
              <a:rPr lang="ru-RU" sz="1600"/>
              <a:t> </a:t>
            </a:r>
            <a:r>
              <a:rPr lang="ru-RU" sz="1600" b="1"/>
              <a:t>без державно-громадського управління</a:t>
            </a:r>
          </a:p>
          <a:p>
            <a:r>
              <a:rPr lang="ru-RU" sz="1600" b="1"/>
              <a:t>у системи не буде розвитку</a:t>
            </a:r>
            <a:r>
              <a:rPr lang="ru-RU" sz="1600"/>
              <a:t>. </a:t>
            </a:r>
            <a:r>
              <a:rPr lang="ru-RU" sz="1600" b="1"/>
              <a:t>Її чекає занепад.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6350" y="4703763"/>
            <a:ext cx="4637088" cy="1101725"/>
            <a:chOff x="6881" y="4725144"/>
            <a:chExt cx="4637127" cy="110228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881" y="4766440"/>
              <a:ext cx="4516476" cy="10609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431" name="Группа 31"/>
            <p:cNvGrpSpPr>
              <a:grpSpLocks/>
            </p:cNvGrpSpPr>
            <p:nvPr/>
          </p:nvGrpSpPr>
          <p:grpSpPr bwMode="auto">
            <a:xfrm>
              <a:off x="56261" y="4725144"/>
              <a:ext cx="4587747" cy="924146"/>
              <a:chOff x="56261" y="4725144"/>
              <a:chExt cx="4587747" cy="924146"/>
            </a:xfrm>
          </p:grpSpPr>
          <p:sp>
            <p:nvSpPr>
              <p:cNvPr id="17432" name="TextBox 9"/>
              <p:cNvSpPr txBox="1">
                <a:spLocks noChangeArrowheads="1"/>
              </p:cNvSpPr>
              <p:nvPr/>
            </p:nvSpPr>
            <p:spPr bwMode="auto">
              <a:xfrm>
                <a:off x="1452172" y="4898794"/>
                <a:ext cx="319183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/>
                  <a:t> Таку систему неминуче </a:t>
                </a:r>
                <a:br>
                  <a:rPr lang="ru-RU"/>
                </a:br>
                <a:r>
                  <a:rPr lang="ru-RU"/>
                  <a:t>чекає спад і занепад</a:t>
                </a:r>
              </a:p>
            </p:txBody>
          </p:sp>
          <p:grpSp>
            <p:nvGrpSpPr>
              <p:cNvPr id="17433" name="Овал 37"/>
              <p:cNvGrpSpPr>
                <a:grpSpLocks/>
              </p:cNvGrpSpPr>
              <p:nvPr/>
            </p:nvGrpSpPr>
            <p:grpSpPr bwMode="auto">
              <a:xfrm>
                <a:off x="-292608" y="4295457"/>
                <a:ext cx="1578864" cy="2103120"/>
                <a:chOff x="-292608" y="4273296"/>
                <a:chExt cx="1578864" cy="2103120"/>
              </a:xfrm>
            </p:grpSpPr>
            <p:pic>
              <p:nvPicPr>
                <p:cNvPr id="17435" name="Овал 37"/>
                <p:cNvPicPr>
                  <a:picLocks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-292608" y="4273296"/>
                  <a:ext cx="1578864" cy="2103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7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8332" y="4828458"/>
                  <a:ext cx="587380" cy="6099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/>
                  <a:ext uri="{91240B29-F687-4F45-9708-019B960494DF}"/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ru-RU" sz="7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Heavy" pitchFamily="34" charset="0"/>
                      <a:ea typeface="Batang" pitchFamily="18" charset="-127"/>
                      <a:cs typeface="Verdana" pitchFamily="34" charset="0"/>
                    </a:rPr>
                    <a:t>!</a:t>
                  </a:r>
                </a:p>
              </p:txBody>
            </p:sp>
          </p:grpSp>
          <p:pic>
            <p:nvPicPr>
              <p:cNvPr id="17434" name="Picture 16" descr="C:\Users\123\Desktop\ДОКУМЕНТЫ 1 комп\КЛИПАРТЫ\Клипарты Горбушка\Диаграммы\DGRID.jpg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21792" y="4941633"/>
                <a:ext cx="859536" cy="1444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5478463" y="5178425"/>
            <a:ext cx="2851150" cy="1706563"/>
            <a:chOff x="5478639" y="5178155"/>
            <a:chExt cx="2851357" cy="1707229"/>
          </a:xfrm>
        </p:grpSpPr>
        <p:grpSp>
          <p:nvGrpSpPr>
            <p:cNvPr id="17426" name="Группа 28"/>
            <p:cNvGrpSpPr>
              <a:grpSpLocks/>
            </p:cNvGrpSpPr>
            <p:nvPr/>
          </p:nvGrpSpPr>
          <p:grpSpPr bwMode="auto">
            <a:xfrm>
              <a:off x="5478639" y="5293560"/>
              <a:ext cx="2293378" cy="1591824"/>
              <a:chOff x="9796871" y="3889142"/>
              <a:chExt cx="1090129" cy="1385778"/>
            </a:xfrm>
          </p:grpSpPr>
          <p:pic>
            <p:nvPicPr>
              <p:cNvPr id="17428" name="Picture 14" descr="C:\Users\123\Desktop\ДОКУМЕНТЫ 1 комп\КЛИПАРТЫ\Клипарты Горбушка\Диаграммы\BARCHRT1.jpg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972600" y="3889142"/>
                <a:ext cx="914400" cy="1385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3" descr="C:\Users\123\Desktop\ДОКУМЕНТЫ 1 комп\КЛИПАРТЫ\Клипарты Горбушка\Город, здания\APARTMNT.bmp"/>
              <p:cNvPicPr>
                <a:picLocks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96871" y="4779542"/>
                <a:ext cx="239570" cy="43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27" name="Picture 17" descr="C:\Users\123\Desktop\ДОКУМЕНТЫ 1 комп\КЛИПАРТЫ\Клипарты Горбушка\Город, здания\APARTMNT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550656" y="5178155"/>
              <a:ext cx="779340" cy="1063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257425" y="160338"/>
            <a:ext cx="614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ПРОЕКТУЄМО ІДЕАЛ ШКОЛИ</a:t>
            </a:r>
          </a:p>
        </p:txBody>
      </p:sp>
      <p:grpSp>
        <p:nvGrpSpPr>
          <p:cNvPr id="18434" name="Группа 2"/>
          <p:cNvGrpSpPr>
            <a:grpSpLocks/>
          </p:cNvGrpSpPr>
          <p:nvPr/>
        </p:nvGrpSpPr>
        <p:grpSpPr bwMode="auto">
          <a:xfrm>
            <a:off x="12700" y="1281113"/>
            <a:ext cx="8928100" cy="2776537"/>
            <a:chOff x="107504" y="2348880"/>
            <a:chExt cx="8928992" cy="2775231"/>
          </a:xfrm>
        </p:grpSpPr>
        <p:grpSp>
          <p:nvGrpSpPr>
            <p:cNvPr id="18444" name="Группа 3"/>
            <p:cNvGrpSpPr>
              <a:grpSpLocks/>
            </p:cNvGrpSpPr>
            <p:nvPr/>
          </p:nvGrpSpPr>
          <p:grpSpPr bwMode="auto">
            <a:xfrm>
              <a:off x="107504" y="2708920"/>
              <a:ext cx="8614641" cy="2273590"/>
              <a:chOff x="251520" y="2708920"/>
              <a:chExt cx="8614641" cy="2273590"/>
            </a:xfrm>
          </p:grpSpPr>
          <p:sp>
            <p:nvSpPr>
              <p:cNvPr id="18449" name="Freeform 5"/>
              <p:cNvSpPr>
                <a:spLocks/>
              </p:cNvSpPr>
              <p:nvPr/>
            </p:nvSpPr>
            <p:spPr bwMode="auto">
              <a:xfrm>
                <a:off x="251520" y="2708920"/>
                <a:ext cx="7058026" cy="1655763"/>
              </a:xfrm>
              <a:custGeom>
                <a:avLst/>
                <a:gdLst>
                  <a:gd name="T0" fmla="*/ 0 w 5580"/>
                  <a:gd name="T1" fmla="*/ 0 h 544"/>
                  <a:gd name="T2" fmla="*/ 2147483647 w 5580"/>
                  <a:gd name="T3" fmla="*/ 0 h 544"/>
                  <a:gd name="T4" fmla="*/ 2147483647 w 5580"/>
                  <a:gd name="T5" fmla="*/ 2147483647 h 544"/>
                  <a:gd name="T6" fmla="*/ 2147483647 w 5580"/>
                  <a:gd name="T7" fmla="*/ 2147483647 h 544"/>
                  <a:gd name="T8" fmla="*/ 2147483647 w 5580"/>
                  <a:gd name="T9" fmla="*/ 2147483647 h 544"/>
                  <a:gd name="T10" fmla="*/ 2147483647 w 5580"/>
                  <a:gd name="T11" fmla="*/ 2147483647 h 5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0"/>
                  <a:gd name="T19" fmla="*/ 0 h 544"/>
                  <a:gd name="T20" fmla="*/ 5580 w 5580"/>
                  <a:gd name="T21" fmla="*/ 544 h 5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0" h="544">
                    <a:moveTo>
                      <a:pt x="0" y="0"/>
                    </a:moveTo>
                    <a:lnTo>
                      <a:pt x="1906" y="0"/>
                    </a:lnTo>
                    <a:lnTo>
                      <a:pt x="1906" y="272"/>
                    </a:lnTo>
                    <a:lnTo>
                      <a:pt x="3765" y="272"/>
                    </a:lnTo>
                    <a:lnTo>
                      <a:pt x="3765" y="544"/>
                    </a:lnTo>
                    <a:lnTo>
                      <a:pt x="5580" y="5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21299989" lon="0" rev="0"/>
                </a:camera>
                <a:lightRig rig="legacyFlat3" dir="b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FFB685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8450" name="Freeform 4"/>
              <p:cNvSpPr>
                <a:spLocks/>
              </p:cNvSpPr>
              <p:nvPr/>
            </p:nvSpPr>
            <p:spPr bwMode="auto">
              <a:xfrm>
                <a:off x="7281836" y="4406248"/>
                <a:ext cx="1584325" cy="576262"/>
              </a:xfrm>
              <a:custGeom>
                <a:avLst/>
                <a:gdLst>
                  <a:gd name="T0" fmla="*/ 0 w 1452"/>
                  <a:gd name="T1" fmla="*/ 0 h 544"/>
                  <a:gd name="T2" fmla="*/ 0 w 1452"/>
                  <a:gd name="T3" fmla="*/ 2147483647 h 544"/>
                  <a:gd name="T4" fmla="*/ 2147483647 w 1452"/>
                  <a:gd name="T5" fmla="*/ 2147483647 h 544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544"/>
                  <a:gd name="T11" fmla="*/ 1452 w 1452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544">
                    <a:moveTo>
                      <a:pt x="0" y="0"/>
                    </a:moveTo>
                    <a:lnTo>
                      <a:pt x="0" y="544"/>
                    </a:lnTo>
                    <a:lnTo>
                      <a:pt x="1452" y="5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21299989" lon="0" rev="0"/>
                </a:camera>
                <a:lightRig rig="legacyFlat3" dir="b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FFEBDD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18445" name="TextBox 4"/>
            <p:cNvSpPr txBox="1">
              <a:spLocks noChangeArrowheads="1"/>
            </p:cNvSpPr>
            <p:nvPr/>
          </p:nvSpPr>
          <p:spPr bwMode="auto">
            <a:xfrm>
              <a:off x="467544" y="2348880"/>
              <a:ext cx="2088232" cy="64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</a:rPr>
                <a:t>ЗАРАДИ ЧОГО, КОГО?</a:t>
              </a:r>
            </a:p>
          </p:txBody>
        </p:sp>
        <p:sp>
          <p:nvSpPr>
            <p:cNvPr id="18446" name="TextBox 5"/>
            <p:cNvSpPr txBox="1">
              <a:spLocks noChangeArrowheads="1"/>
            </p:cNvSpPr>
            <p:nvPr/>
          </p:nvSpPr>
          <p:spPr bwMode="auto">
            <a:xfrm>
              <a:off x="2892257" y="3069266"/>
              <a:ext cx="2087771" cy="58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chemeClr val="bg1"/>
                  </a:solidFill>
                </a:rPr>
                <a:t>Чого треба         досягти?</a:t>
              </a:r>
            </a:p>
          </p:txBody>
        </p:sp>
        <p:sp>
          <p:nvSpPr>
            <p:cNvPr id="18447" name="TextBox 6"/>
            <p:cNvSpPr txBox="1">
              <a:spLocks noChangeArrowheads="1"/>
            </p:cNvSpPr>
            <p:nvPr/>
          </p:nvSpPr>
          <p:spPr bwMode="auto">
            <a:xfrm>
              <a:off x="5004048" y="4036916"/>
              <a:ext cx="26002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chemeClr val="bg1"/>
                  </a:solidFill>
                </a:rPr>
                <a:t>ЯК І ЯКИМ ЧИНОМ?</a:t>
              </a:r>
            </a:p>
          </p:txBody>
        </p:sp>
        <p:sp>
          <p:nvSpPr>
            <p:cNvPr id="18448" name="TextBox 7"/>
            <p:cNvSpPr txBox="1">
              <a:spLocks noChangeArrowheads="1"/>
            </p:cNvSpPr>
            <p:nvPr/>
          </p:nvSpPr>
          <p:spPr bwMode="auto">
            <a:xfrm>
              <a:off x="7422038" y="4539563"/>
              <a:ext cx="1614458" cy="584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chemeClr val="bg1"/>
                  </a:solidFill>
                </a:rPr>
                <a:t>З допомогою чого?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863" y="1733550"/>
            <a:ext cx="20875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дітей закладу, де створюються оптимальні  умови для розвитку  особистості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97138" y="2586038"/>
            <a:ext cx="2089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Результів  освіченості, розвитку компетентності   дитини  у відповідності із «законами його розвитку»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38688" y="3429000"/>
            <a:ext cx="2087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Оптимальні  та індивідуальні для кожної дитини навчальні  та педагогічні технології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61188" y="4049713"/>
            <a:ext cx="21828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Правові, фінансові,  матеріальні, кадрові, методичні, навчальні, мотиваційні</a:t>
            </a:r>
          </a:p>
          <a:p>
            <a:r>
              <a:rPr lang="ru-RU"/>
              <a:t>та організаційні ресурси  закладу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2124075" y="5300663"/>
            <a:ext cx="2303463" cy="1196975"/>
          </a:xfrm>
          <a:prstGeom prst="cloudCallout">
            <a:avLst>
              <a:gd name="adj1" fmla="val -80256"/>
              <a:gd name="adj2" fmla="val -114518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4140200" y="708025"/>
            <a:ext cx="3616325" cy="1293813"/>
          </a:xfrm>
          <a:prstGeom prst="cloudCallout">
            <a:avLst>
              <a:gd name="adj1" fmla="val 61227"/>
              <a:gd name="adj2" fmla="val -544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  <a:sym typeface="Wingdings 2"/>
              </a:rPr>
              <a:t>Розумію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,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це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 той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і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деал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, 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на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який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 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повинні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орієтуватися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всі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учасники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навчального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 </a:t>
            </a:r>
            <a:r>
              <a:rPr lang="ru-RU" sz="1400" dirty="0" err="1">
                <a:solidFill>
                  <a:schemeClr val="tx1"/>
                </a:solidFill>
                <a:sym typeface="Wingdings 2"/>
              </a:rPr>
              <a:t>процесу</a:t>
            </a:r>
            <a:r>
              <a:rPr lang="ru-RU" sz="1400" dirty="0">
                <a:solidFill>
                  <a:schemeClr val="tx1"/>
                </a:solidFill>
                <a:sym typeface="Wingdings 2"/>
              </a:rPr>
              <a:t>!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441" name="Picture 3" descr="CWOMN0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063"/>
            <a:ext cx="23304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OFFIC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9" r="16254"/>
          <a:stretch>
            <a:fillRect/>
          </a:stretch>
        </p:blipFill>
        <p:spPr bwMode="auto">
          <a:xfrm>
            <a:off x="7624763" y="209550"/>
            <a:ext cx="15430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7625" y="114300"/>
            <a:ext cx="2139950" cy="835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cs typeface="Arial" charset="0"/>
              </a:rPr>
              <a:t>Розв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’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язуємо логічну задачу</a:t>
            </a:r>
            <a:br>
              <a:rPr lang="ru-RU" sz="1600" b="1">
                <a:solidFill>
                  <a:srgbClr val="000000"/>
                </a:solidFill>
                <a:cs typeface="Arial" charset="0"/>
              </a:rPr>
            </a:br>
            <a:endParaRPr lang="ru-RU" sz="16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5940425" y="2282825"/>
            <a:ext cx="2303463" cy="2225675"/>
          </a:xfrm>
          <a:prstGeom prst="ellipse">
            <a:avLst/>
          </a:prstGeom>
          <a:solidFill>
            <a:srgbClr val="00B0F0">
              <a:alpha val="4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</a:t>
            </a:r>
            <a:r>
              <a:rPr lang="ru-RU" sz="1400" b="1" dirty="0"/>
              <a:t>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ПЕДАГОГіВ</a:t>
            </a:r>
            <a:r>
              <a:rPr lang="ru-RU" sz="1400" b="1" dirty="0"/>
              <a:t> </a:t>
            </a:r>
            <a:r>
              <a:rPr lang="ru-RU" sz="1400" b="1" dirty="0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співробітників</a:t>
            </a:r>
            <a:r>
              <a:rPr lang="ru-RU" sz="1400" b="1" dirty="0"/>
              <a:t> закладу</a:t>
            </a:r>
            <a:endParaRPr lang="ru-RU" sz="1400" b="1" dirty="0"/>
          </a:p>
        </p:txBody>
      </p:sp>
      <p:grpSp>
        <p:nvGrpSpPr>
          <p:cNvPr id="19458" name="Группа 1"/>
          <p:cNvGrpSpPr>
            <a:grpSpLocks/>
          </p:cNvGrpSpPr>
          <p:nvPr/>
        </p:nvGrpSpPr>
        <p:grpSpPr bwMode="auto">
          <a:xfrm>
            <a:off x="1570038" y="74613"/>
            <a:ext cx="5657850" cy="1079500"/>
            <a:chOff x="3624064" y="1813889"/>
            <a:chExt cx="5658277" cy="1294611"/>
          </a:xfrm>
        </p:grpSpPr>
        <p:sp>
          <p:nvSpPr>
            <p:cNvPr id="3" name="Выноска-облако 2"/>
            <p:cNvSpPr/>
            <p:nvPr/>
          </p:nvSpPr>
          <p:spPr>
            <a:xfrm>
              <a:off x="3624064" y="1813889"/>
              <a:ext cx="5658277" cy="1294611"/>
            </a:xfrm>
            <a:prstGeom prst="cloudCallout">
              <a:avLst>
                <a:gd name="adj1" fmla="val 14359"/>
                <a:gd name="adj2" fmla="val -14003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</a:t>
              </a:r>
              <a:r>
                <a:rPr lang="ru-RU" sz="1600">
                  <a:solidFill>
                    <a:schemeClr val="tx1"/>
                  </a:solidFill>
                  <a:cs typeface="Arial" charset="0"/>
                </a:rPr>
                <a:t>Зрозуміти,  для чого треба державно-громадське управління нашому закладу!!!</a:t>
              </a:r>
            </a:p>
          </p:txBody>
        </p:sp>
        <p:pic>
          <p:nvPicPr>
            <p:cNvPr id="19486" name="Picture 2" descr="C:\Users\123\Desktop\ДОКУМЕНТЫ 1 комп\КЛИПАРТЫ\Клипарты Горбушка\Символы\attenzione_rotondo_archi_0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6856" y="1835443"/>
              <a:ext cx="762000" cy="92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вал 4"/>
          <p:cNvSpPr/>
          <p:nvPr/>
        </p:nvSpPr>
        <p:spPr>
          <a:xfrm>
            <a:off x="1208088" y="1795463"/>
            <a:ext cx="2068512" cy="1979612"/>
          </a:xfrm>
          <a:prstGeom prst="ellipse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АДМіНіСТРАЦії</a:t>
            </a:r>
            <a:r>
              <a:rPr lang="ru-RU" sz="1400" b="1" dirty="0"/>
              <a:t> </a:t>
            </a:r>
            <a:endParaRPr lang="ru-RU" sz="1400" b="1" dirty="0"/>
          </a:p>
        </p:txBody>
      </p:sp>
      <p:pic>
        <p:nvPicPr>
          <p:cNvPr id="8" name="Picture 2" descr="C:\Users\123\Desktop\ДОКУМЕНТЫ 1 комп\КЛИПАРТЫ\Клипарты Горбушка\Стрелки\1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109272">
            <a:off x="720726" y="1933575"/>
            <a:ext cx="952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6588" y="6043613"/>
            <a:ext cx="1741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/>
              <a:t>ІНТЕРЕСИ БАТЬКІВ</a:t>
            </a:r>
          </a:p>
        </p:txBody>
      </p:sp>
      <p:pic>
        <p:nvPicPr>
          <p:cNvPr id="10" name="Picture 2" descr="C:\Users\123\Desktop\ДОКУМЕНТЫ 1 комп\КЛИПАРТЫ\Клипарты Горбушка\Стрелки\1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91234">
            <a:off x="7762875" y="2632075"/>
            <a:ext cx="952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750" y="4387850"/>
            <a:ext cx="1741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ІНТЕРЕСИ СПІВРОБІТНИКІВ </a:t>
            </a:r>
          </a:p>
        </p:txBody>
      </p:sp>
      <p:pic>
        <p:nvPicPr>
          <p:cNvPr id="12" name="Picture 2" descr="C:\Users\123\Desktop\ДОКУМЕНТЫ 1 комп\КЛИПАРТЫ\Клипарты Горбушка\Стрелки\1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35931">
            <a:off x="7767638" y="3590925"/>
            <a:ext cx="952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81888" y="1955800"/>
            <a:ext cx="17414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іНТЕРЕСИ ПЕДАГОГіВ  ЗАКЛАДУ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97513" y="6116638"/>
            <a:ext cx="2027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ІНТЕРЕСИ  УЧНІВ</a:t>
            </a:r>
          </a:p>
        </p:txBody>
      </p:sp>
      <p:pic>
        <p:nvPicPr>
          <p:cNvPr id="18" name="Picture 2" descr="C:\Users\123\Desktop\ДОКУМЕНТЫ 1 комп\КЛИПАРТЫ\Клипарты Горбушка\Стрелки\1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22857">
            <a:off x="584200" y="2557463"/>
            <a:ext cx="952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3240088" y="4362450"/>
            <a:ext cx="2303462" cy="2016125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</a:t>
            </a:r>
            <a:r>
              <a:rPr lang="ru-RU" sz="1400" b="1" dirty="0"/>
              <a:t>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учнів</a:t>
            </a:r>
            <a:r>
              <a:rPr lang="ru-RU" sz="1400" b="1" dirty="0"/>
              <a:t>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та </a:t>
            </a:r>
            <a:r>
              <a:rPr lang="ru-RU" sz="1400" b="1" dirty="0" err="1"/>
              <a:t>їх</a:t>
            </a:r>
            <a:r>
              <a:rPr lang="ru-RU" sz="1400" b="1" dirty="0"/>
              <a:t> </a:t>
            </a:r>
            <a:r>
              <a:rPr lang="ru-RU" sz="1400" b="1" dirty="0" err="1"/>
              <a:t>батьків</a:t>
            </a:r>
            <a:endParaRPr lang="ru-RU" sz="1400" b="1" dirty="0"/>
          </a:p>
        </p:txBody>
      </p:sp>
      <p:pic>
        <p:nvPicPr>
          <p:cNvPr id="14" name="Picture 2" descr="C:\Users\123\Desktop\ДОКУМЕНТЫ 1 комп\КЛИПАРТЫ\Клипарты Горбушка\Стрелки\1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44205">
            <a:off x="4410076" y="6040437"/>
            <a:ext cx="952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123\Desktop\ДОКУМЕНТЫ 1 комп\КЛИПАРТЫ\Клипарты Горбушка\Стрелки\1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48554">
            <a:off x="3740150" y="5997575"/>
            <a:ext cx="952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1047750"/>
            <a:ext cx="17414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іНТЕРЕСи АДМіНіСТРАЦії як представників навчального закладу у зовнішнє середовище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738" y="3297238"/>
            <a:ext cx="17414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ІНТЕРЕСИ АДМІНІСТРАЦІЇ як внутрішнього керівництва закладу</a:t>
            </a:r>
          </a:p>
        </p:txBody>
      </p:sp>
      <p:grpSp>
        <p:nvGrpSpPr>
          <p:cNvPr id="19473" name="Группа 37"/>
          <p:cNvGrpSpPr>
            <a:grpSpLocks/>
          </p:cNvGrpSpPr>
          <p:nvPr/>
        </p:nvGrpSpPr>
        <p:grpSpPr bwMode="auto">
          <a:xfrm>
            <a:off x="3575050" y="2405063"/>
            <a:ext cx="2346325" cy="1708150"/>
            <a:chOff x="3364169" y="2388246"/>
            <a:chExt cx="2346014" cy="1706864"/>
          </a:xfrm>
        </p:grpSpPr>
        <p:grpSp>
          <p:nvGrpSpPr>
            <p:cNvPr id="19477" name="Группа 27"/>
            <p:cNvGrpSpPr>
              <a:grpSpLocks/>
            </p:cNvGrpSpPr>
            <p:nvPr/>
          </p:nvGrpSpPr>
          <p:grpSpPr bwMode="auto">
            <a:xfrm>
              <a:off x="3364169" y="2943453"/>
              <a:ext cx="2346014" cy="1151657"/>
              <a:chOff x="929842" y="4509591"/>
              <a:chExt cx="2346014" cy="1151657"/>
            </a:xfrm>
          </p:grpSpPr>
          <p:sp>
            <p:nvSpPr>
              <p:cNvPr id="26" name="Лента лицом вверх 25"/>
              <p:cNvSpPr/>
              <p:nvPr/>
            </p:nvSpPr>
            <p:spPr>
              <a:xfrm>
                <a:off x="929842" y="4509591"/>
                <a:ext cx="2346014" cy="1151657"/>
              </a:xfrm>
              <a:prstGeom prst="ribbon2">
                <a:avLst>
                  <a:gd name="adj1" fmla="val 16667"/>
                  <a:gd name="adj2" fmla="val 641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484" name="TextBox 26"/>
              <p:cNvSpPr txBox="1">
                <a:spLocks noChangeArrowheads="1"/>
              </p:cNvSpPr>
              <p:nvPr/>
            </p:nvSpPr>
            <p:spPr bwMode="auto">
              <a:xfrm>
                <a:off x="1403648" y="5169430"/>
                <a:ext cx="1373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bg1"/>
                    </a:solidFill>
                  </a:rPr>
                  <a:t>ІДЕАЛ</a:t>
                </a:r>
              </a:p>
            </p:txBody>
          </p:sp>
        </p:grpSp>
        <p:grpSp>
          <p:nvGrpSpPr>
            <p:cNvPr id="19478" name="Группа 35"/>
            <p:cNvGrpSpPr>
              <a:grpSpLocks/>
            </p:cNvGrpSpPr>
            <p:nvPr/>
          </p:nvGrpSpPr>
          <p:grpSpPr bwMode="auto">
            <a:xfrm>
              <a:off x="3970458" y="2388246"/>
              <a:ext cx="1150995" cy="1340874"/>
              <a:chOff x="730493" y="4510231"/>
              <a:chExt cx="1150995" cy="1340874"/>
            </a:xfrm>
          </p:grpSpPr>
          <p:grpSp>
            <p:nvGrpSpPr>
              <p:cNvPr id="19479" name="Группа 33"/>
              <p:cNvGrpSpPr>
                <a:grpSpLocks/>
              </p:cNvGrpSpPr>
              <p:nvPr/>
            </p:nvGrpSpPr>
            <p:grpSpPr bwMode="auto">
              <a:xfrm>
                <a:off x="730493" y="4510231"/>
                <a:ext cx="1150995" cy="1150995"/>
                <a:chOff x="730493" y="4510231"/>
                <a:chExt cx="1150995" cy="1150995"/>
              </a:xfrm>
            </p:grpSpPr>
            <p:pic>
              <p:nvPicPr>
                <p:cNvPr id="19481" name="Picture 2" descr="C:\Users\123\Desktop\ДОКУМЕНТЫ 1 комп\КЛИПАРТЫ\Клипарты Горбушка\Управление\Мотивация\j0406120.gi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30493" y="4510231"/>
                  <a:ext cx="1150995" cy="1150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Полилиния 28"/>
                <p:cNvSpPr/>
                <p:nvPr/>
              </p:nvSpPr>
              <p:spPr>
                <a:xfrm>
                  <a:off x="800390" y="5103509"/>
                  <a:ext cx="1080944" cy="555207"/>
                </a:xfrm>
                <a:custGeom>
                  <a:avLst/>
                  <a:gdLst>
                    <a:gd name="connsiteX0" fmla="*/ 0 w 789709"/>
                    <a:gd name="connsiteY0" fmla="*/ 346363 h 360218"/>
                    <a:gd name="connsiteX1" fmla="*/ 789709 w 789709"/>
                    <a:gd name="connsiteY1" fmla="*/ 360218 h 360218"/>
                    <a:gd name="connsiteX2" fmla="*/ 540327 w 789709"/>
                    <a:gd name="connsiteY2" fmla="*/ 0 h 360218"/>
                    <a:gd name="connsiteX3" fmla="*/ 249382 w 789709"/>
                    <a:gd name="connsiteY3" fmla="*/ 0 h 360218"/>
                    <a:gd name="connsiteX4" fmla="*/ 0 w 789709"/>
                    <a:gd name="connsiteY4" fmla="*/ 346363 h 360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709" h="360218">
                      <a:moveTo>
                        <a:pt x="0" y="346363"/>
                      </a:moveTo>
                      <a:lnTo>
                        <a:pt x="789709" y="360218"/>
                      </a:lnTo>
                      <a:lnTo>
                        <a:pt x="540327" y="0"/>
                      </a:lnTo>
                      <a:lnTo>
                        <a:pt x="249382" y="0"/>
                      </a:lnTo>
                      <a:lnTo>
                        <a:pt x="0" y="3463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19480" name="Picture 3" descr="C:\Users\123\Desktop\ДОКУМЕНТЫ 1 комп\КЛИПАРТЫ\Клипарты Горбушка\Город, здания\APARTMNT.bm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93925" y="5046490"/>
                <a:ext cx="693651" cy="804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7" name="Picture 3" descr="C:\Users\123\Desktop\ДОКУМЕНТЫ 1 комп\КЛИПАРТЫ\Клипарты Горбушка\Стрелки\ARR25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7475" y="3114675"/>
            <a:ext cx="1027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C:\Users\123\Desktop\ДОКУМЕНТЫ 1 комп\КЛИПАРТЫ\Клипарты Горбушка\Стрелки\ARR25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5738" y="3140075"/>
            <a:ext cx="1027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123\Desktop\ДОКУМЕНТЫ 1 комп\КЛИПАРТЫ\Клипарты Горбушка\Стрелки\ARR25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246330">
            <a:off x="3504407" y="4250531"/>
            <a:ext cx="1027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9" grpId="0"/>
      <p:bldP spid="11" grpId="0"/>
      <p:bldP spid="13" grpId="0"/>
      <p:bldP spid="15" grpId="0"/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"/>
          <p:cNvGrpSpPr>
            <a:grpSpLocks/>
          </p:cNvGrpSpPr>
          <p:nvPr/>
        </p:nvGrpSpPr>
        <p:grpSpPr bwMode="auto">
          <a:xfrm>
            <a:off x="1979613" y="57150"/>
            <a:ext cx="5657850" cy="1079500"/>
            <a:chOff x="3624064" y="1813889"/>
            <a:chExt cx="5658277" cy="1294611"/>
          </a:xfrm>
        </p:grpSpPr>
        <p:sp>
          <p:nvSpPr>
            <p:cNvPr id="3" name="Выноска-облако 2"/>
            <p:cNvSpPr/>
            <p:nvPr/>
          </p:nvSpPr>
          <p:spPr>
            <a:xfrm>
              <a:off x="3624064" y="1813889"/>
              <a:ext cx="5658277" cy="1294611"/>
            </a:xfrm>
            <a:prstGeom prst="cloudCallout">
              <a:avLst>
                <a:gd name="adj1" fmla="val 14359"/>
                <a:gd name="adj2" fmla="val -14003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/>
              <a:r>
                <a:rPr lang="ru-RU" sz="1600">
                  <a:solidFill>
                    <a:schemeClr val="tx1"/>
                  </a:solidFill>
                  <a:cs typeface="Arial" charset="0"/>
                  <a:sym typeface="Wingdings 2" pitchFamily="18" charset="2"/>
                </a:rPr>
                <a:t>Зрозуміти,  для чого треба державно-громадське управління нашому закладу!!!</a:t>
              </a:r>
            </a:p>
            <a:p>
              <a:pPr algn="ctr"/>
              <a:endParaRPr lang="ru-RU" sz="160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0498" name="Picture 2" descr="C:\Users\123\Desktop\ДОКУМЕНТЫ 1 комп\КЛИПАРТЫ\Клипарты Горбушка\Символы\attenzione_rotondo_archi_0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6856" y="1835443"/>
              <a:ext cx="762000" cy="92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вал 4"/>
          <p:cNvSpPr/>
          <p:nvPr/>
        </p:nvSpPr>
        <p:spPr>
          <a:xfrm>
            <a:off x="971550" y="1412875"/>
            <a:ext cx="2305050" cy="2016125"/>
          </a:xfrm>
          <a:prstGeom prst="ellipse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ПЕДАГОГіВ</a:t>
            </a:r>
            <a:r>
              <a:rPr lang="ru-RU" sz="1400" b="1" dirty="0"/>
              <a:t> і </a:t>
            </a:r>
            <a:r>
              <a:rPr lang="ru-RU" sz="1400" b="1" dirty="0" err="1"/>
              <a:t>співробітників</a:t>
            </a:r>
            <a:r>
              <a:rPr lang="ru-RU" sz="1400" b="1" dirty="0"/>
              <a:t> закладу</a:t>
            </a:r>
          </a:p>
        </p:txBody>
      </p:sp>
      <p:sp>
        <p:nvSpPr>
          <p:cNvPr id="17" name="Овал 16"/>
          <p:cNvSpPr/>
          <p:nvPr/>
        </p:nvSpPr>
        <p:spPr>
          <a:xfrm>
            <a:off x="5399088" y="1433513"/>
            <a:ext cx="2305050" cy="2016125"/>
          </a:xfrm>
          <a:prstGeom prst="ellipse">
            <a:avLst/>
          </a:prstGeom>
          <a:solidFill>
            <a:srgbClr val="00B0F0">
              <a:alpha val="4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АДМіНіСТРАЦії</a:t>
            </a:r>
            <a:r>
              <a:rPr lang="ru-RU" sz="1400" b="1" dirty="0"/>
              <a:t> </a:t>
            </a:r>
          </a:p>
        </p:txBody>
      </p:sp>
      <p:sp>
        <p:nvSpPr>
          <p:cNvPr id="19" name="Овал 18"/>
          <p:cNvSpPr/>
          <p:nvPr/>
        </p:nvSpPr>
        <p:spPr>
          <a:xfrm>
            <a:off x="3478213" y="4344988"/>
            <a:ext cx="2305050" cy="2016125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учнів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ru-RU" sz="1400" b="1" dirty="0"/>
              <a:t>та </a:t>
            </a:r>
            <a:r>
              <a:rPr lang="ru-RU" sz="1400" b="1" dirty="0" err="1"/>
              <a:t>їх</a:t>
            </a:r>
            <a:r>
              <a:rPr lang="ru-RU" sz="1400" b="1" dirty="0"/>
              <a:t> </a:t>
            </a:r>
            <a:r>
              <a:rPr lang="ru-RU" sz="1400" b="1" dirty="0" err="1"/>
              <a:t>батьків</a:t>
            </a:r>
            <a:endParaRPr lang="ru-RU" sz="1400" b="1" dirty="0"/>
          </a:p>
        </p:txBody>
      </p:sp>
      <p:grpSp>
        <p:nvGrpSpPr>
          <p:cNvPr id="20485" name="Группа 20"/>
          <p:cNvGrpSpPr>
            <a:grpSpLocks/>
          </p:cNvGrpSpPr>
          <p:nvPr/>
        </p:nvGrpSpPr>
        <p:grpSpPr bwMode="auto">
          <a:xfrm>
            <a:off x="3144838" y="2306638"/>
            <a:ext cx="2346325" cy="1706562"/>
            <a:chOff x="3364169" y="2388246"/>
            <a:chExt cx="2346014" cy="1706864"/>
          </a:xfrm>
        </p:grpSpPr>
        <p:grpSp>
          <p:nvGrpSpPr>
            <p:cNvPr id="20489" name="Группа 21"/>
            <p:cNvGrpSpPr>
              <a:grpSpLocks/>
            </p:cNvGrpSpPr>
            <p:nvPr/>
          </p:nvGrpSpPr>
          <p:grpSpPr bwMode="auto">
            <a:xfrm>
              <a:off x="3364169" y="2942982"/>
              <a:ext cx="2346014" cy="1152128"/>
              <a:chOff x="929842" y="4509120"/>
              <a:chExt cx="2346014" cy="1152128"/>
            </a:xfrm>
          </p:grpSpPr>
          <p:sp>
            <p:nvSpPr>
              <p:cNvPr id="28" name="Лента лицом вверх 27"/>
              <p:cNvSpPr/>
              <p:nvPr/>
            </p:nvSpPr>
            <p:spPr>
              <a:xfrm>
                <a:off x="929842" y="4508519"/>
                <a:ext cx="2346014" cy="1152729"/>
              </a:xfrm>
              <a:prstGeom prst="ribbon2">
                <a:avLst>
                  <a:gd name="adj1" fmla="val 16667"/>
                  <a:gd name="adj2" fmla="val 641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496" name="TextBox 28"/>
              <p:cNvSpPr txBox="1">
                <a:spLocks noChangeArrowheads="1"/>
              </p:cNvSpPr>
              <p:nvPr/>
            </p:nvSpPr>
            <p:spPr bwMode="auto">
              <a:xfrm>
                <a:off x="1403648" y="5169430"/>
                <a:ext cx="1373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bg1"/>
                    </a:solidFill>
                  </a:rPr>
                  <a:t>ІДЕАЛ</a:t>
                </a:r>
              </a:p>
            </p:txBody>
          </p:sp>
        </p:grpSp>
        <p:grpSp>
          <p:nvGrpSpPr>
            <p:cNvPr id="20490" name="Группа 22"/>
            <p:cNvGrpSpPr>
              <a:grpSpLocks/>
            </p:cNvGrpSpPr>
            <p:nvPr/>
          </p:nvGrpSpPr>
          <p:grpSpPr bwMode="auto">
            <a:xfrm>
              <a:off x="3970458" y="2388246"/>
              <a:ext cx="1150995" cy="1340874"/>
              <a:chOff x="730493" y="4510231"/>
              <a:chExt cx="1150995" cy="1340874"/>
            </a:xfrm>
          </p:grpSpPr>
          <p:grpSp>
            <p:nvGrpSpPr>
              <p:cNvPr id="20491" name="Группа 23"/>
              <p:cNvGrpSpPr>
                <a:grpSpLocks/>
              </p:cNvGrpSpPr>
              <p:nvPr/>
            </p:nvGrpSpPr>
            <p:grpSpPr bwMode="auto">
              <a:xfrm>
                <a:off x="730493" y="4510231"/>
                <a:ext cx="1150995" cy="1150995"/>
                <a:chOff x="730493" y="4510231"/>
                <a:chExt cx="1150995" cy="1150995"/>
              </a:xfrm>
            </p:grpSpPr>
            <p:pic>
              <p:nvPicPr>
                <p:cNvPr id="20493" name="Picture 2" descr="C:\Users\123\Desktop\ДОКУМЕНТЫ 1 комп\КЛИПАРТЫ\Клипарты Горбушка\Управление\Мотивация\j0406120.gi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30493" y="4510231"/>
                  <a:ext cx="1150995" cy="1150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Полилиния 26"/>
                <p:cNvSpPr/>
                <p:nvPr/>
              </p:nvSpPr>
              <p:spPr>
                <a:xfrm>
                  <a:off x="800390" y="5102472"/>
                  <a:ext cx="1080943" cy="555723"/>
                </a:xfrm>
                <a:custGeom>
                  <a:avLst/>
                  <a:gdLst>
                    <a:gd name="connsiteX0" fmla="*/ 0 w 789709"/>
                    <a:gd name="connsiteY0" fmla="*/ 346363 h 360218"/>
                    <a:gd name="connsiteX1" fmla="*/ 789709 w 789709"/>
                    <a:gd name="connsiteY1" fmla="*/ 360218 h 360218"/>
                    <a:gd name="connsiteX2" fmla="*/ 540327 w 789709"/>
                    <a:gd name="connsiteY2" fmla="*/ 0 h 360218"/>
                    <a:gd name="connsiteX3" fmla="*/ 249382 w 789709"/>
                    <a:gd name="connsiteY3" fmla="*/ 0 h 360218"/>
                    <a:gd name="connsiteX4" fmla="*/ 0 w 789709"/>
                    <a:gd name="connsiteY4" fmla="*/ 346363 h 360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709" h="360218">
                      <a:moveTo>
                        <a:pt x="0" y="346363"/>
                      </a:moveTo>
                      <a:lnTo>
                        <a:pt x="789709" y="360218"/>
                      </a:lnTo>
                      <a:lnTo>
                        <a:pt x="540327" y="0"/>
                      </a:lnTo>
                      <a:lnTo>
                        <a:pt x="249382" y="0"/>
                      </a:lnTo>
                      <a:lnTo>
                        <a:pt x="0" y="3463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20492" name="Picture 3" descr="C:\Users\123\Desktop\ДОКУМЕНТЫ 1 комп\КЛИПАРТЫ\Клипарты Горбушка\Город, здания\APARTMNT.bmp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93925" y="5046490"/>
                <a:ext cx="693651" cy="804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4" descr="C:\Users\123\Desktop\ДОКУМЕНТЫ 1 комп\КЛИПАРТЫ\_Мои Рисунки\руки\FISTS_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69"/>
          <a:stretch>
            <a:fillRect/>
          </a:stretch>
        </p:blipFill>
        <p:spPr bwMode="auto">
          <a:xfrm rot="3306376">
            <a:off x="2260600" y="3683001"/>
            <a:ext cx="1768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Users\123\Desktop\ДОКУМЕНТЫ 1 комп\КЛИПАРТЫ\_Мои Рисунки\руки\FISTS_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69"/>
          <a:stretch>
            <a:fillRect/>
          </a:stretch>
        </p:blipFill>
        <p:spPr bwMode="auto">
          <a:xfrm>
            <a:off x="3478213" y="1452563"/>
            <a:ext cx="17668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Users\123\Desktop\ДОКУМЕНТЫ 1 комп\КЛИПАРТЫ\_Мои Рисунки\руки\FISTS_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69"/>
          <a:stretch>
            <a:fillRect/>
          </a:stretch>
        </p:blipFill>
        <p:spPr bwMode="auto">
          <a:xfrm rot="-3133587">
            <a:off x="5056187" y="3543301"/>
            <a:ext cx="1768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>
            <a:grpSpLocks/>
          </p:cNvGrpSpPr>
          <p:nvPr/>
        </p:nvGrpSpPr>
        <p:grpSpPr bwMode="auto">
          <a:xfrm rot="8014412">
            <a:off x="5275263" y="3173412"/>
            <a:ext cx="1792288" cy="2214563"/>
            <a:chOff x="3409334" y="332656"/>
            <a:chExt cx="1792508" cy="1258773"/>
          </a:xfrm>
        </p:grpSpPr>
        <p:sp>
          <p:nvSpPr>
            <p:cNvPr id="41" name="Стрелка вправо 40"/>
            <p:cNvSpPr/>
            <p:nvPr/>
          </p:nvSpPr>
          <p:spPr>
            <a:xfrm rot="16200000">
              <a:off x="3676202" y="65789"/>
              <a:ext cx="1258773" cy="1792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1" name="Picture 3" descr="C:\Users\123\Desktop\ДОКУМЕНТЫ 1 комп\КЛИПАРТЫ\Клипарты Горбушка\Руки\000353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52576">
              <a:off x="3894704" y="615061"/>
              <a:ext cx="809625" cy="48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вал 4"/>
          <p:cNvSpPr/>
          <p:nvPr/>
        </p:nvSpPr>
        <p:spPr>
          <a:xfrm>
            <a:off x="971550" y="1412875"/>
            <a:ext cx="2305050" cy="2016125"/>
          </a:xfrm>
          <a:prstGeom prst="ellipse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ПЕДАГОГіВ</a:t>
            </a:r>
            <a:r>
              <a:rPr lang="ru-RU" sz="1400" b="1" dirty="0"/>
              <a:t> і </a:t>
            </a:r>
            <a:r>
              <a:rPr lang="ru-RU" sz="1400" b="1" dirty="0" err="1"/>
              <a:t>співробітників</a:t>
            </a:r>
            <a:r>
              <a:rPr lang="ru-RU" sz="1400" b="1" dirty="0"/>
              <a:t> закладу</a:t>
            </a:r>
          </a:p>
        </p:txBody>
      </p:sp>
      <p:sp>
        <p:nvSpPr>
          <p:cNvPr id="17" name="Овал 16"/>
          <p:cNvSpPr/>
          <p:nvPr/>
        </p:nvSpPr>
        <p:spPr>
          <a:xfrm>
            <a:off x="5443538" y="1452563"/>
            <a:ext cx="2305050" cy="2016125"/>
          </a:xfrm>
          <a:prstGeom prst="ellipse">
            <a:avLst/>
          </a:prstGeom>
          <a:solidFill>
            <a:srgbClr val="00B0F0">
              <a:alpha val="4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АДМіНіСТРАЦії</a:t>
            </a:r>
            <a:r>
              <a:rPr lang="ru-RU" sz="1400" b="1" dirty="0"/>
              <a:t> </a:t>
            </a:r>
          </a:p>
        </p:txBody>
      </p:sp>
      <p:sp>
        <p:nvSpPr>
          <p:cNvPr id="19" name="Овал 18"/>
          <p:cNvSpPr/>
          <p:nvPr/>
        </p:nvSpPr>
        <p:spPr>
          <a:xfrm>
            <a:off x="3419475" y="4379913"/>
            <a:ext cx="2305050" cy="2016125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Інтереси</a:t>
            </a:r>
            <a:r>
              <a:rPr lang="ru-RU" sz="1400" b="1" dirty="0"/>
              <a:t>, потреби, </a:t>
            </a:r>
            <a:r>
              <a:rPr lang="ru-RU" sz="1400" b="1" dirty="0" err="1"/>
              <a:t>мотиви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учнів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ru-RU" sz="1400" b="1" dirty="0"/>
              <a:t>та </a:t>
            </a:r>
            <a:r>
              <a:rPr lang="ru-RU" sz="1400" b="1" dirty="0" err="1"/>
              <a:t>їх</a:t>
            </a:r>
            <a:r>
              <a:rPr lang="ru-RU" sz="1400" b="1" dirty="0"/>
              <a:t> </a:t>
            </a:r>
            <a:r>
              <a:rPr lang="ru-RU" sz="1400" b="1" dirty="0" err="1"/>
              <a:t>батьків</a:t>
            </a:r>
            <a:endParaRPr lang="ru-RU" sz="1400" b="1" dirty="0"/>
          </a:p>
        </p:txBody>
      </p:sp>
      <p:grpSp>
        <p:nvGrpSpPr>
          <p:cNvPr id="21509" name="Группа 20"/>
          <p:cNvGrpSpPr>
            <a:grpSpLocks/>
          </p:cNvGrpSpPr>
          <p:nvPr/>
        </p:nvGrpSpPr>
        <p:grpSpPr bwMode="auto">
          <a:xfrm>
            <a:off x="3144838" y="2306638"/>
            <a:ext cx="2346325" cy="1706562"/>
            <a:chOff x="3364169" y="2388246"/>
            <a:chExt cx="2346014" cy="1706864"/>
          </a:xfrm>
        </p:grpSpPr>
        <p:grpSp>
          <p:nvGrpSpPr>
            <p:cNvPr id="21522" name="Группа 21"/>
            <p:cNvGrpSpPr>
              <a:grpSpLocks/>
            </p:cNvGrpSpPr>
            <p:nvPr/>
          </p:nvGrpSpPr>
          <p:grpSpPr bwMode="auto">
            <a:xfrm>
              <a:off x="3364169" y="2942982"/>
              <a:ext cx="2346014" cy="1152128"/>
              <a:chOff x="929842" y="4509120"/>
              <a:chExt cx="2346014" cy="1152128"/>
            </a:xfrm>
          </p:grpSpPr>
          <p:sp>
            <p:nvSpPr>
              <p:cNvPr id="28" name="Лента лицом вверх 27"/>
              <p:cNvSpPr/>
              <p:nvPr/>
            </p:nvSpPr>
            <p:spPr>
              <a:xfrm>
                <a:off x="929842" y="4508519"/>
                <a:ext cx="2346014" cy="1152729"/>
              </a:xfrm>
              <a:prstGeom prst="ribbon2">
                <a:avLst>
                  <a:gd name="adj1" fmla="val 16667"/>
                  <a:gd name="adj2" fmla="val 641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29" name="TextBox 28"/>
              <p:cNvSpPr txBox="1">
                <a:spLocks noChangeArrowheads="1"/>
              </p:cNvSpPr>
              <p:nvPr/>
            </p:nvSpPr>
            <p:spPr bwMode="auto">
              <a:xfrm>
                <a:off x="1403648" y="5169430"/>
                <a:ext cx="1373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bg1"/>
                    </a:solidFill>
                  </a:rPr>
                  <a:t>ІДЕАЛ</a:t>
                </a:r>
              </a:p>
            </p:txBody>
          </p:sp>
        </p:grpSp>
        <p:grpSp>
          <p:nvGrpSpPr>
            <p:cNvPr id="21523" name="Группа 22"/>
            <p:cNvGrpSpPr>
              <a:grpSpLocks/>
            </p:cNvGrpSpPr>
            <p:nvPr/>
          </p:nvGrpSpPr>
          <p:grpSpPr bwMode="auto">
            <a:xfrm>
              <a:off x="3970458" y="2388246"/>
              <a:ext cx="1150995" cy="1340874"/>
              <a:chOff x="730493" y="4510231"/>
              <a:chExt cx="1150995" cy="1340874"/>
            </a:xfrm>
          </p:grpSpPr>
          <p:grpSp>
            <p:nvGrpSpPr>
              <p:cNvPr id="21524" name="Группа 23"/>
              <p:cNvGrpSpPr>
                <a:grpSpLocks/>
              </p:cNvGrpSpPr>
              <p:nvPr/>
            </p:nvGrpSpPr>
            <p:grpSpPr bwMode="auto">
              <a:xfrm>
                <a:off x="730493" y="4510231"/>
                <a:ext cx="1150995" cy="1150995"/>
                <a:chOff x="730493" y="4510231"/>
                <a:chExt cx="1150995" cy="1150995"/>
              </a:xfrm>
            </p:grpSpPr>
            <p:pic>
              <p:nvPicPr>
                <p:cNvPr id="21526" name="Picture 2" descr="C:\Users\123\Desktop\ДОКУМЕНТЫ 1 комп\КЛИПАРТЫ\Клипарты Горбушка\Управление\Мотивация\j0406120.gi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30493" y="4510231"/>
                  <a:ext cx="1150995" cy="1150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Полилиния 26"/>
                <p:cNvSpPr/>
                <p:nvPr/>
              </p:nvSpPr>
              <p:spPr>
                <a:xfrm>
                  <a:off x="800390" y="5102472"/>
                  <a:ext cx="1080943" cy="555723"/>
                </a:xfrm>
                <a:custGeom>
                  <a:avLst/>
                  <a:gdLst>
                    <a:gd name="connsiteX0" fmla="*/ 0 w 789709"/>
                    <a:gd name="connsiteY0" fmla="*/ 346363 h 360218"/>
                    <a:gd name="connsiteX1" fmla="*/ 789709 w 789709"/>
                    <a:gd name="connsiteY1" fmla="*/ 360218 h 360218"/>
                    <a:gd name="connsiteX2" fmla="*/ 540327 w 789709"/>
                    <a:gd name="connsiteY2" fmla="*/ 0 h 360218"/>
                    <a:gd name="connsiteX3" fmla="*/ 249382 w 789709"/>
                    <a:gd name="connsiteY3" fmla="*/ 0 h 360218"/>
                    <a:gd name="connsiteX4" fmla="*/ 0 w 789709"/>
                    <a:gd name="connsiteY4" fmla="*/ 346363 h 360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709" h="360218">
                      <a:moveTo>
                        <a:pt x="0" y="346363"/>
                      </a:moveTo>
                      <a:lnTo>
                        <a:pt x="789709" y="360218"/>
                      </a:lnTo>
                      <a:lnTo>
                        <a:pt x="540327" y="0"/>
                      </a:lnTo>
                      <a:lnTo>
                        <a:pt x="249382" y="0"/>
                      </a:lnTo>
                      <a:lnTo>
                        <a:pt x="0" y="3463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21525" name="Picture 3" descr="C:\Users\123\Desktop\ДОКУМЕНТЫ 1 комп\КЛИПАРТЫ\Клипарты Горбушка\Город, здания\APARTMNT.bmp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93925" y="5046490"/>
                <a:ext cx="693651" cy="804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1" name="Picture 4" descr="C:\Users\123\Desktop\ДОКУМЕНТЫ 1 комп\КЛИПАРТЫ\_Мои Рисунки\руки\FISTS_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69"/>
          <a:stretch>
            <a:fillRect/>
          </a:stretch>
        </p:blipFill>
        <p:spPr bwMode="auto">
          <a:xfrm rot="-3133587">
            <a:off x="4737100" y="3543301"/>
            <a:ext cx="1768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Группа 36"/>
          <p:cNvGrpSpPr>
            <a:grpSpLocks/>
          </p:cNvGrpSpPr>
          <p:nvPr/>
        </p:nvGrpSpPr>
        <p:grpSpPr bwMode="auto">
          <a:xfrm rot="-7226375">
            <a:off x="1713706" y="3236120"/>
            <a:ext cx="1793875" cy="2259012"/>
            <a:chOff x="3409334" y="332654"/>
            <a:chExt cx="1792508" cy="2258955"/>
          </a:xfrm>
        </p:grpSpPr>
        <p:sp>
          <p:nvSpPr>
            <p:cNvPr id="38" name="Стрелка вправо 37"/>
            <p:cNvSpPr/>
            <p:nvPr/>
          </p:nvSpPr>
          <p:spPr>
            <a:xfrm rot="16200000">
              <a:off x="3176111" y="565878"/>
              <a:ext cx="2258955" cy="1792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1" name="Picture 3" descr="C:\Users\123\Desktop\ДОКУМЕНТЫ 1 комп\КЛИПАРТЫ\Клипарты Горбушка\Руки\000353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52576">
              <a:off x="3949076" y="672536"/>
              <a:ext cx="8096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Блок-схема: перфолента 34"/>
          <p:cNvSpPr/>
          <p:nvPr/>
        </p:nvSpPr>
        <p:spPr>
          <a:xfrm>
            <a:off x="3032125" y="25400"/>
            <a:ext cx="2547938" cy="498475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БАЛАНС </a:t>
            </a:r>
            <a:r>
              <a:rPr lang="ru-RU" b="1" dirty="0"/>
              <a:t>ІНТЕРЕСІВ</a:t>
            </a:r>
            <a:endParaRPr lang="ru-RU" b="1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579813" y="404813"/>
            <a:ext cx="1665287" cy="1800225"/>
            <a:chOff x="3409334" y="332655"/>
            <a:chExt cx="1792508" cy="1994348"/>
          </a:xfrm>
        </p:grpSpPr>
        <p:sp>
          <p:nvSpPr>
            <p:cNvPr id="6" name="Стрелка вправо 5"/>
            <p:cNvSpPr/>
            <p:nvPr/>
          </p:nvSpPr>
          <p:spPr>
            <a:xfrm rot="16200000">
              <a:off x="3308414" y="433575"/>
              <a:ext cx="1994348" cy="1792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9" name="Picture 3" descr="C:\Users\123\Desktop\ДОКУМЕНТЫ 1 комп\КЛИПАРТЫ\Клипарты Горбушка\Руки\000353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8697" y="689712"/>
              <a:ext cx="8096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Блок-схема: перфолента 43"/>
          <p:cNvSpPr/>
          <p:nvPr/>
        </p:nvSpPr>
        <p:spPr>
          <a:xfrm rot="3099502">
            <a:off x="279400" y="4821238"/>
            <a:ext cx="2549525" cy="498475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7000">
                <a:srgbClr val="FCFEB2"/>
              </a:gs>
              <a:gs pos="100000">
                <a:srgbClr val="FFFF00"/>
              </a:gs>
            </a:gsLst>
            <a:lin ang="0" scaled="1"/>
            <a:tileRect/>
          </a:gra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БАЛАНС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ІНТЕРЕСІВ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Блок-схема: перфолента 45"/>
          <p:cNvSpPr/>
          <p:nvPr/>
        </p:nvSpPr>
        <p:spPr>
          <a:xfrm rot="18787741">
            <a:off x="5911850" y="4724400"/>
            <a:ext cx="2759075" cy="498475"/>
          </a:xfrm>
          <a:prstGeom prst="flowChartPunchedTape">
            <a:avLst/>
          </a:prstGeom>
          <a:gradFill flip="none" rotWithShape="1">
            <a:gsLst>
              <a:gs pos="0">
                <a:srgbClr val="FFFF00"/>
              </a:gs>
              <a:gs pos="42900">
                <a:srgbClr val="FFFF00"/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БАЛАНС   </a:t>
            </a:r>
            <a:r>
              <a:rPr lang="ru-RU" b="1" dirty="0"/>
              <a:t>ІНТЕРЕСІВ</a:t>
            </a:r>
            <a:endParaRPr lang="ru-RU" b="1" dirty="0"/>
          </a:p>
        </p:txBody>
      </p:sp>
      <p:pic>
        <p:nvPicPr>
          <p:cNvPr id="30" name="Picture 4" descr="C:\Users\123\Desktop\ДОКУМЕНТЫ 1 комп\КЛИПАРТЫ\_Мои Рисунки\руки\FISTS_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69"/>
          <a:stretch>
            <a:fillRect/>
          </a:stretch>
        </p:blipFill>
        <p:spPr bwMode="auto">
          <a:xfrm>
            <a:off x="3276600" y="1452563"/>
            <a:ext cx="21669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123\Desktop\ДОКУМЕНТЫ 1 комп\КЛИПАРТЫ\_Мои Рисунки\руки\FISTS_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69"/>
          <a:stretch>
            <a:fillRect/>
          </a:stretch>
        </p:blipFill>
        <p:spPr bwMode="auto">
          <a:xfrm rot="3306376">
            <a:off x="2174081" y="3556795"/>
            <a:ext cx="19208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2"/>
          <p:cNvGrpSpPr>
            <a:grpSpLocks/>
          </p:cNvGrpSpPr>
          <p:nvPr/>
        </p:nvGrpSpPr>
        <p:grpSpPr bwMode="auto">
          <a:xfrm>
            <a:off x="1060450" y="66675"/>
            <a:ext cx="6875463" cy="1200150"/>
            <a:chOff x="1059734" y="1518907"/>
            <a:chExt cx="6875989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1418606" y="1518907"/>
              <a:ext cx="6517117" cy="12003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МІСЦЕ ТА  </a:t>
              </a:r>
              <a:r>
                <a:rPr lang="ru-RU" b="1" dirty="0"/>
                <a:t>РОЛЬ</a:t>
              </a:r>
              <a:br>
                <a:rPr lang="ru-RU" b="1" dirty="0"/>
              </a:br>
              <a:r>
                <a:rPr lang="ru-RU" b="1" dirty="0"/>
                <a:t>ДЕРЖАВНО-ГРОМАДСЬКОГО  УПРАВЛІННЯ</a:t>
              </a:r>
              <a:endParaRPr lang="ru-RU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  </a:t>
              </a:r>
              <a:r>
                <a:rPr lang="ru-RU" b="1" dirty="0"/>
                <a:t>В СИСТЕМІ  УПРАВЛІННЯ </a:t>
              </a:r>
              <a:endParaRPr lang="ru-RU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НАВЧАЛЬНИМ ЗАКЛАДОМ?</a:t>
              </a:r>
              <a:endParaRPr lang="ru-RU" b="1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1059734" y="1688550"/>
              <a:ext cx="831059" cy="86104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itchFamily="34" charset="0"/>
                  <a:ea typeface="Batang" pitchFamily="18" charset="-127"/>
                  <a:cs typeface="Verdana" pitchFamily="34" charset="0"/>
                </a:rPr>
                <a:t>?</a:t>
              </a:r>
            </a:p>
          </p:txBody>
        </p:sp>
      </p:grpSp>
      <p:sp>
        <p:nvSpPr>
          <p:cNvPr id="32" name="Выноска 2 (с границей) 31"/>
          <p:cNvSpPr/>
          <p:nvPr/>
        </p:nvSpPr>
        <p:spPr>
          <a:xfrm rot="10800000" flipV="1">
            <a:off x="250825" y="4703763"/>
            <a:ext cx="2736850" cy="1893887"/>
          </a:xfrm>
          <a:prstGeom prst="accentCallout2">
            <a:avLst>
              <a:gd name="adj1" fmla="val 51734"/>
              <a:gd name="adj2" fmla="val -7251"/>
              <a:gd name="adj3" fmla="val 51717"/>
              <a:gd name="adj4" fmla="val -30347"/>
              <a:gd name="adj5" fmla="val 3485"/>
              <a:gd name="adj6" fmla="val -37382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КОМПЕТЕНЦІЇ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/>
              <a:t>і </a:t>
            </a:r>
            <a:r>
              <a:rPr lang="ru-RU" dirty="0" err="1"/>
              <a:t>учасників</a:t>
            </a:r>
            <a:r>
              <a:rPr lang="ru-RU" dirty="0"/>
              <a:t> державно-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/>
              <a:t>задач </a:t>
            </a:r>
            <a:r>
              <a:rPr lang="ru-RU" dirty="0"/>
              <a:t>закладу</a:t>
            </a:r>
            <a:endParaRPr lang="ru-RU" dirty="0"/>
          </a:p>
        </p:txBody>
      </p:sp>
      <p:sp>
        <p:nvSpPr>
          <p:cNvPr id="35" name="Выноска 2 (с границей) 34"/>
          <p:cNvSpPr/>
          <p:nvPr/>
        </p:nvSpPr>
        <p:spPr>
          <a:xfrm rot="10800000" flipH="1" flipV="1">
            <a:off x="6407150" y="4667250"/>
            <a:ext cx="2543175" cy="1484313"/>
          </a:xfrm>
          <a:prstGeom prst="accentCallout2">
            <a:avLst>
              <a:gd name="adj1" fmla="val 51734"/>
              <a:gd name="adj2" fmla="val -7251"/>
              <a:gd name="adj3" fmla="val 366"/>
              <a:gd name="adj4" fmla="val -23268"/>
              <a:gd name="adj5" fmla="val -20790"/>
              <a:gd name="adj6" fmla="val -38471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КОМПЕТЕНТНІСТЬ </a:t>
            </a:r>
            <a:r>
              <a:rPr lang="ru-RU" dirty="0" err="1"/>
              <a:t>учасників</a:t>
            </a:r>
            <a:r>
              <a:rPr lang="ru-RU" dirty="0"/>
              <a:t> державно-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sp>
        <p:nvSpPr>
          <p:cNvPr id="36" name="Выноска 2 (с границей) 35"/>
          <p:cNvSpPr/>
          <p:nvPr/>
        </p:nvSpPr>
        <p:spPr>
          <a:xfrm rot="10800000" flipH="1" flipV="1">
            <a:off x="6011863" y="1616075"/>
            <a:ext cx="3132137" cy="1525588"/>
          </a:xfrm>
          <a:prstGeom prst="accentCallout2">
            <a:avLst>
              <a:gd name="adj1" fmla="val 51734"/>
              <a:gd name="adj2" fmla="val -7251"/>
              <a:gd name="adj3" fmla="val 77862"/>
              <a:gd name="adj4" fmla="val -21552"/>
              <a:gd name="adj5" fmla="val 133950"/>
              <a:gd name="adj6" fmla="val -3990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00000"/>
                </a:solidFill>
                <a:cs typeface="Arial" charset="0"/>
              </a:rPr>
              <a:t>ЕФЕКТИВНІСТЬ </a:t>
            </a:r>
          </a:p>
          <a:p>
            <a:pPr algn="ctr"/>
            <a:r>
              <a:rPr lang="ru-RU">
                <a:solidFill>
                  <a:srgbClr val="000000"/>
                </a:solidFill>
                <a:cs typeface="Arial" charset="0"/>
              </a:rPr>
              <a:t>діяльності органів і </a:t>
            </a:r>
          </a:p>
          <a:p>
            <a:pPr algn="ctr"/>
            <a:r>
              <a:rPr lang="ru-RU">
                <a:solidFill>
                  <a:srgbClr val="000000"/>
                </a:solidFill>
                <a:cs typeface="Arial" charset="0"/>
              </a:rPr>
              <a:t>учасників державно-громадського управління в різних умовах</a:t>
            </a:r>
          </a:p>
        </p:txBody>
      </p:sp>
      <p:grpSp>
        <p:nvGrpSpPr>
          <p:cNvPr id="22533" name="TextBox 39"/>
          <p:cNvGrpSpPr>
            <a:grpSpLocks/>
          </p:cNvGrpSpPr>
          <p:nvPr/>
        </p:nvGrpSpPr>
        <p:grpSpPr bwMode="auto">
          <a:xfrm>
            <a:off x="0" y="1390650"/>
            <a:ext cx="3717925" cy="2217738"/>
            <a:chOff x="0" y="876"/>
            <a:chExt cx="2342" cy="1397"/>
          </a:xfrm>
        </p:grpSpPr>
        <p:pic>
          <p:nvPicPr>
            <p:cNvPr id="22535" name="TextBox 3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" y="876"/>
              <a:ext cx="2231" cy="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Text Box 11"/>
            <p:cNvSpPr txBox="1">
              <a:spLocks noChangeArrowheads="1"/>
            </p:cNvSpPr>
            <p:nvPr/>
          </p:nvSpPr>
          <p:spPr bwMode="auto">
            <a:xfrm>
              <a:off x="0" y="926"/>
              <a:ext cx="223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>
                  <a:solidFill>
                    <a:srgbClr val="FFFFFF"/>
                  </a:solidFill>
                </a:rPr>
                <a:t> ДЕРЖАВНО-ГРОМАДСЬКЕ  УПРАВЛІННЯ </a:t>
              </a:r>
            </a:p>
            <a:p>
              <a:pPr algn="ctr"/>
              <a:r>
                <a:rPr lang="ru-RU" sz="2000" b="1">
                  <a:solidFill>
                    <a:srgbClr val="FFFFFF"/>
                  </a:solidFill>
                </a:rPr>
                <a:t> В СТРУКТУРІ  СИСТЕМИ  УПРАВЛІННЯ ШКОЛОЮ  </a:t>
              </a:r>
            </a:p>
          </p:txBody>
        </p:sp>
      </p:grp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068638"/>
            <a:ext cx="35290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384</Words>
  <Application>Microsoft Office PowerPoint</Application>
  <PresentationFormat>Экран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Arial</vt:lpstr>
      <vt:lpstr>Wingdings 2</vt:lpstr>
      <vt:lpstr>Franklin Gothic Heavy</vt:lpstr>
      <vt:lpstr>Batang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max</cp:lastModifiedBy>
  <cp:revision>83</cp:revision>
  <dcterms:created xsi:type="dcterms:W3CDTF">2011-10-12T02:33:25Z</dcterms:created>
  <dcterms:modified xsi:type="dcterms:W3CDTF">2012-02-08T10:38:27Z</dcterms:modified>
</cp:coreProperties>
</file>